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84" r:id="rId6"/>
    <p:sldId id="260" r:id="rId7"/>
    <p:sldId id="285" r:id="rId8"/>
    <p:sldId id="262" r:id="rId9"/>
    <p:sldId id="264" r:id="rId10"/>
    <p:sldId id="265" r:id="rId11"/>
    <p:sldId id="266" r:id="rId12"/>
    <p:sldId id="268" r:id="rId13"/>
    <p:sldId id="269" r:id="rId14"/>
    <p:sldId id="270" r:id="rId15"/>
    <p:sldId id="271" r:id="rId16"/>
    <p:sldId id="272" r:id="rId17"/>
    <p:sldId id="273" r:id="rId18"/>
    <p:sldId id="275" r:id="rId19"/>
    <p:sldId id="274" r:id="rId20"/>
    <p:sldId id="276" r:id="rId21"/>
    <p:sldId id="277" r:id="rId22"/>
    <p:sldId id="282" r:id="rId23"/>
    <p:sldId id="279" r:id="rId24"/>
    <p:sldId id="280" r:id="rId25"/>
    <p:sldId id="281" r:id="rId26"/>
    <p:sldId id="283"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429FF7-53D1-43B1-A719-CA3404E9A72B}" type="datetimeFigureOut">
              <a:rPr lang="en-US" smtClean="0"/>
              <a:t>3/24/2014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39C3012-263B-455B-ABF2-50FE46D9E2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9C3012-263B-455B-ABF2-50FE46D9E2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9C3012-263B-455B-ABF2-50FE46D9E2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9C3012-263B-455B-ABF2-50FE46D9E237}" type="slidenum">
              <a:rPr lang="en-US" smtClean="0"/>
              <a:t>‹#›</a:t>
            </a:fld>
            <a:endParaRPr lang="en-US"/>
          </a:p>
        </p:txBody>
      </p:sp>
      <p:sp>
        <p:nvSpPr>
          <p:cNvPr id="7" name="Title 6"/>
          <p:cNvSpPr>
            <a:spLocks noGrp="1"/>
          </p:cNvSpPr>
          <p:nvPr>
            <p:ph type="title"/>
          </p:nvPr>
        </p:nvSpPr>
        <p:spPr/>
        <p:txBody>
          <a:bodyPr rtlCol="0"/>
          <a:lstStyle>
            <a:lvl1pPr>
              <a:defRPr>
                <a:latin typeface="Times New Roman" pitchFamily="18" charset="0"/>
                <a:cs typeface="Times New Roman" pitchFamily="18" charset="0"/>
              </a:defRPr>
            </a:lvl1pPr>
            <a:extLst/>
          </a:lstStyle>
          <a:p>
            <a:r>
              <a:rPr kumimoji="0" lang="en-US" dirty="0" smtClean="0"/>
              <a:t>Click to edit Master title style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9C3012-263B-455B-ABF2-50FE46D9E23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9C3012-263B-455B-ABF2-50FE46D9E23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39C3012-263B-455B-ABF2-50FE46D9E2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39C3012-263B-455B-ABF2-50FE46D9E23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429FF7-53D1-43B1-A719-CA3404E9A72B}" type="datetimeFigureOut">
              <a:rPr lang="en-US" smtClean="0"/>
              <a:t>3/24/2014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39C3012-263B-455B-ABF2-50FE46D9E2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429FF7-53D1-43B1-A719-CA3404E9A72B}" type="datetimeFigureOut">
              <a:rPr lang="en-US" smtClean="0"/>
              <a:t>3/24/2014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9C3012-263B-455B-ABF2-50FE46D9E2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429FF7-53D1-43B1-A719-CA3404E9A72B}" type="datetimeFigureOut">
              <a:rPr lang="en-US" smtClean="0"/>
              <a:t>3/24/2014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39C3012-263B-455B-ABF2-50FE46D9E23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429FF7-53D1-43B1-A719-CA3404E9A72B}" type="datetimeFigureOut">
              <a:rPr lang="en-US" smtClean="0"/>
              <a:t>3/24/2014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9C3012-263B-455B-ABF2-50FE46D9E2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382000" cy="1816608"/>
          </a:xfrm>
        </p:spPr>
        <p:txBody>
          <a:bodyPr>
            <a:normAutofit/>
          </a:bodyPr>
          <a:lstStyle/>
          <a:p>
            <a:pPr algn="ctr"/>
            <a:r>
              <a:rPr lang="en-US" b="1" dirty="0" smtClean="0">
                <a:solidFill>
                  <a:schemeClr val="tx1"/>
                </a:solidFill>
                <a:effectLst/>
                <a:latin typeface="Tahoma" pitchFamily="34" charset="0"/>
                <a:ea typeface="Tahoma" pitchFamily="34" charset="0"/>
                <a:cs typeface="Tahoma" pitchFamily="34" charset="0"/>
              </a:rPr>
              <a:t>Facts in correction of </a:t>
            </a:r>
            <a:r>
              <a:rPr lang="en-US" sz="6000" b="1" dirty="0" err="1" smtClean="0">
                <a:solidFill>
                  <a:schemeClr val="tx1"/>
                </a:solidFill>
                <a:effectLst/>
                <a:latin typeface="Tahoma" pitchFamily="34" charset="0"/>
                <a:ea typeface="Tahoma" pitchFamily="34" charset="0"/>
                <a:cs typeface="Tahoma" pitchFamily="34" charset="0"/>
              </a:rPr>
              <a:t>ametropia</a:t>
            </a:r>
            <a:r>
              <a:rPr lang="en-US" sz="6000" b="1" dirty="0" smtClean="0">
                <a:solidFill>
                  <a:schemeClr val="tx1"/>
                </a:solidFill>
                <a:effectLst/>
                <a:latin typeface="Tahoma" pitchFamily="34" charset="0"/>
                <a:ea typeface="Tahoma" pitchFamily="34" charset="0"/>
                <a:cs typeface="Tahoma" pitchFamily="34" charset="0"/>
              </a:rPr>
              <a:t> </a:t>
            </a:r>
            <a:endParaRPr lang="en-US" sz="6000" b="1" dirty="0">
              <a:solidFill>
                <a:schemeClr val="tx1"/>
              </a:solidFill>
              <a:effectLst/>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1752600" y="3733800"/>
            <a:ext cx="6400800" cy="1581150"/>
          </a:xfrm>
        </p:spPr>
        <p:txBody>
          <a:bodyPr>
            <a:normAutofit/>
          </a:bodyPr>
          <a:lstStyle/>
          <a:p>
            <a:pPr algn="ctr"/>
            <a:r>
              <a:rPr lang="en-US" sz="3200" b="1" dirty="0" err="1" smtClean="0">
                <a:solidFill>
                  <a:srgbClr val="FF0000"/>
                </a:solidFill>
              </a:rPr>
              <a:t>Gamal</a:t>
            </a:r>
            <a:r>
              <a:rPr lang="en-US" sz="3200" b="1" dirty="0" smtClean="0">
                <a:solidFill>
                  <a:srgbClr val="FF0000"/>
                </a:solidFill>
              </a:rPr>
              <a:t> </a:t>
            </a:r>
            <a:r>
              <a:rPr lang="en-US" sz="3200" b="1" dirty="0" err="1" smtClean="0">
                <a:solidFill>
                  <a:srgbClr val="FF0000"/>
                </a:solidFill>
              </a:rPr>
              <a:t>Abdellatief</a:t>
            </a:r>
            <a:r>
              <a:rPr lang="en-US" sz="3200" b="1" dirty="0" smtClean="0">
                <a:solidFill>
                  <a:srgbClr val="FF0000"/>
                </a:solidFill>
              </a:rPr>
              <a:t> </a:t>
            </a:r>
            <a:r>
              <a:rPr lang="en-US" sz="3200" b="1" dirty="0" err="1" smtClean="0">
                <a:solidFill>
                  <a:srgbClr val="FF0000"/>
                </a:solidFill>
              </a:rPr>
              <a:t>Radwan</a:t>
            </a:r>
            <a:r>
              <a:rPr lang="en-US" sz="3200" b="1" dirty="0" smtClean="0">
                <a:solidFill>
                  <a:srgbClr val="FF0000"/>
                </a:solidFill>
              </a:rPr>
              <a:t>,</a:t>
            </a:r>
            <a:r>
              <a:rPr lang="en-US" sz="3200" b="1" dirty="0" smtClean="0"/>
              <a:t> </a:t>
            </a:r>
            <a:r>
              <a:rPr lang="en-US" sz="3200" b="1" dirty="0" smtClean="0">
                <a:solidFill>
                  <a:srgbClr val="FF0000"/>
                </a:solidFill>
              </a:rPr>
              <a:t>MD</a:t>
            </a:r>
            <a:endParaRPr lang="en-US" sz="3200" b="1" dirty="0">
              <a:solidFill>
                <a:srgbClr val="FF0000"/>
              </a:solidFill>
            </a:endParaRPr>
          </a:p>
        </p:txBody>
      </p:sp>
    </p:spTree>
    <p:extLst>
      <p:ext uri="{BB962C8B-B14F-4D97-AF65-F5344CB8AC3E}">
        <p14:creationId xmlns:p14="http://schemas.microsoft.com/office/powerpoint/2010/main" val="1225267544"/>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r>
              <a:rPr lang="en-US" sz="3200" dirty="0" smtClean="0"/>
              <a:t>If a given corrective lens is moved along the visual axis, its </a:t>
            </a:r>
            <a:r>
              <a:rPr lang="en-US" sz="3200" dirty="0" err="1" smtClean="0"/>
              <a:t>effectivity</a:t>
            </a:r>
            <a:r>
              <a:rPr lang="en-US" sz="3200" dirty="0" smtClean="0"/>
              <a:t> is changed          that means the image of a distant object created by the lens will no longer be coincident with the far point, which is fixed in position relative to the eye and so will result in blurring of retinal image.</a:t>
            </a:r>
            <a:endParaRPr lang="en-US" sz="3200" dirty="0"/>
          </a:p>
        </p:txBody>
      </p:sp>
      <p:sp>
        <p:nvSpPr>
          <p:cNvPr id="2" name="Title 1"/>
          <p:cNvSpPr>
            <a:spLocks noGrp="1"/>
          </p:cNvSpPr>
          <p:nvPr>
            <p:ph type="title"/>
          </p:nvPr>
        </p:nvSpPr>
        <p:spPr/>
        <p:txBody>
          <a:bodyPr>
            <a:normAutofit/>
          </a:bodyPr>
          <a:lstStyle/>
          <a:p>
            <a:r>
              <a:rPr lang="en-US" dirty="0" smtClean="0"/>
              <a:t>4) Effect of changing lens position:</a:t>
            </a:r>
            <a:endParaRPr lang="en-US" dirty="0"/>
          </a:p>
        </p:txBody>
      </p:sp>
      <p:cxnSp>
        <p:nvCxnSpPr>
          <p:cNvPr id="5" name="Straight Arrow Connector 4"/>
          <p:cNvCxnSpPr/>
          <p:nvPr/>
        </p:nvCxnSpPr>
        <p:spPr>
          <a:xfrm>
            <a:off x="2743200" y="2819400"/>
            <a:ext cx="990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78551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043608" y="2835543"/>
            <a:ext cx="7704856" cy="3113737"/>
            <a:chOff x="1043608" y="2996952"/>
            <a:chExt cx="7704856" cy="3041729"/>
          </a:xfrm>
        </p:grpSpPr>
        <p:grpSp>
          <p:nvGrpSpPr>
            <p:cNvPr id="20" name="Group 19"/>
            <p:cNvGrpSpPr/>
            <p:nvPr/>
          </p:nvGrpSpPr>
          <p:grpSpPr>
            <a:xfrm>
              <a:off x="1043608" y="2996952"/>
              <a:ext cx="7200800" cy="3041729"/>
              <a:chOff x="1043608" y="3356992"/>
              <a:chExt cx="7200800" cy="3041729"/>
            </a:xfrm>
          </p:grpSpPr>
          <p:cxnSp>
            <p:nvCxnSpPr>
              <p:cNvPr id="8" name="Straight Connector 7"/>
              <p:cNvCxnSpPr/>
              <p:nvPr/>
            </p:nvCxnSpPr>
            <p:spPr>
              <a:xfrm>
                <a:off x="1043608" y="4581128"/>
                <a:ext cx="72008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356992"/>
                <a:ext cx="1251034" cy="3041729"/>
              </a:xfrm>
              <a:prstGeom prst="rect">
                <a:avLst/>
              </a:prstGeom>
            </p:spPr>
          </p:pic>
          <p:cxnSp>
            <p:nvCxnSpPr>
              <p:cNvPr id="14" name="Straight Arrow Connector 13"/>
              <p:cNvCxnSpPr/>
              <p:nvPr/>
            </p:nvCxnSpPr>
            <p:spPr>
              <a:xfrm>
                <a:off x="3635896" y="3717032"/>
                <a:ext cx="0" cy="1728192"/>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475656" y="3717032"/>
                <a:ext cx="0" cy="1728192"/>
              </a:xfrm>
              <a:prstGeom prst="straightConnector1">
                <a:avLst/>
              </a:prstGeom>
              <a:ln w="381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6732240" y="3399383"/>
              <a:ext cx="2016224" cy="461665"/>
            </a:xfrm>
            <a:prstGeom prst="rect">
              <a:avLst/>
            </a:prstGeom>
            <a:noFill/>
            <a:ln>
              <a:noFill/>
            </a:ln>
          </p:spPr>
          <p:txBody>
            <a:bodyPr wrap="square" rtlCol="1">
              <a:spAutoFit/>
            </a:bodyPr>
            <a:lstStyle/>
            <a:p>
              <a:r>
                <a:rPr lang="en-US" sz="2400" b="1" dirty="0" smtClean="0"/>
                <a:t>Far point</a:t>
              </a:r>
              <a:endParaRPr lang="ar-EG" sz="2400" b="1" dirty="0"/>
            </a:p>
          </p:txBody>
        </p:sp>
      </p:grpSp>
      <p:grpSp>
        <p:nvGrpSpPr>
          <p:cNvPr id="24" name="Group 23"/>
          <p:cNvGrpSpPr/>
          <p:nvPr/>
        </p:nvGrpSpPr>
        <p:grpSpPr>
          <a:xfrm>
            <a:off x="179512" y="-27384"/>
            <a:ext cx="8712968" cy="3041729"/>
            <a:chOff x="179512" y="44624"/>
            <a:chExt cx="8712968" cy="3041729"/>
          </a:xfrm>
        </p:grpSpPr>
        <p:grpSp>
          <p:nvGrpSpPr>
            <p:cNvPr id="19" name="Group 18"/>
            <p:cNvGrpSpPr/>
            <p:nvPr/>
          </p:nvGrpSpPr>
          <p:grpSpPr>
            <a:xfrm>
              <a:off x="1043608" y="44624"/>
              <a:ext cx="7200800" cy="3041729"/>
              <a:chOff x="1043608" y="836712"/>
              <a:chExt cx="7200800" cy="3041729"/>
            </a:xfrm>
          </p:grpSpPr>
          <p:cxnSp>
            <p:nvCxnSpPr>
              <p:cNvPr id="7" name="Straight Connector 6"/>
              <p:cNvCxnSpPr/>
              <p:nvPr/>
            </p:nvCxnSpPr>
            <p:spPr>
              <a:xfrm>
                <a:off x="1043608" y="2060848"/>
                <a:ext cx="72008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836712"/>
                <a:ext cx="1251034" cy="3041729"/>
              </a:xfrm>
              <a:prstGeom prst="rect">
                <a:avLst/>
              </a:prstGeom>
            </p:spPr>
          </p:pic>
          <p:cxnSp>
            <p:nvCxnSpPr>
              <p:cNvPr id="12" name="Straight Arrow Connector 11"/>
              <p:cNvCxnSpPr/>
              <p:nvPr/>
            </p:nvCxnSpPr>
            <p:spPr>
              <a:xfrm>
                <a:off x="1475656" y="1196752"/>
                <a:ext cx="0" cy="1728192"/>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75656" y="3212976"/>
                <a:ext cx="2160240" cy="0"/>
              </a:xfrm>
              <a:prstGeom prst="line">
                <a:avLst/>
              </a:prstGeom>
              <a:ln w="28575">
                <a:solidFill>
                  <a:schemeClr val="bg2">
                    <a:lumMod val="10000"/>
                  </a:schemeClr>
                </a:solidFill>
                <a:prstDash val="dash"/>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51720" y="2967335"/>
                <a:ext cx="1152128" cy="461665"/>
              </a:xfrm>
              <a:prstGeom prst="rect">
                <a:avLst/>
              </a:prstGeom>
              <a:solidFill>
                <a:schemeClr val="bg1"/>
              </a:solidFill>
            </p:spPr>
            <p:txBody>
              <a:bodyPr wrap="square" rtlCol="1">
                <a:spAutoFit/>
              </a:bodyPr>
              <a:lstStyle/>
              <a:p>
                <a:r>
                  <a:rPr lang="en-US" sz="2400" b="1" dirty="0" smtClean="0"/>
                  <a:t>14 mm</a:t>
                </a:r>
                <a:endParaRPr lang="ar-EG" sz="2400" b="1" dirty="0"/>
              </a:p>
            </p:txBody>
          </p:sp>
        </p:grpSp>
        <p:sp>
          <p:nvSpPr>
            <p:cNvPr id="21" name="TextBox 20"/>
            <p:cNvSpPr txBox="1"/>
            <p:nvPr/>
          </p:nvSpPr>
          <p:spPr>
            <a:xfrm>
              <a:off x="6876256" y="404664"/>
              <a:ext cx="2016224" cy="461665"/>
            </a:xfrm>
            <a:prstGeom prst="rect">
              <a:avLst/>
            </a:prstGeom>
            <a:noFill/>
            <a:ln>
              <a:noFill/>
            </a:ln>
          </p:spPr>
          <p:txBody>
            <a:bodyPr wrap="square" rtlCol="1">
              <a:spAutoFit/>
            </a:bodyPr>
            <a:lstStyle/>
            <a:p>
              <a:r>
                <a:rPr lang="en-US" sz="2400" b="1" dirty="0" smtClean="0"/>
                <a:t>Far point</a:t>
              </a:r>
              <a:endParaRPr lang="ar-EG" sz="2400" b="1" dirty="0"/>
            </a:p>
          </p:txBody>
        </p:sp>
        <p:sp>
          <p:nvSpPr>
            <p:cNvPr id="23" name="TextBox 22"/>
            <p:cNvSpPr txBox="1"/>
            <p:nvPr/>
          </p:nvSpPr>
          <p:spPr>
            <a:xfrm>
              <a:off x="179512" y="319047"/>
              <a:ext cx="1008112" cy="523220"/>
            </a:xfrm>
            <a:prstGeom prst="rect">
              <a:avLst/>
            </a:prstGeom>
            <a:noFill/>
            <a:ln>
              <a:noFill/>
            </a:ln>
          </p:spPr>
          <p:txBody>
            <a:bodyPr wrap="square" rtlCol="1">
              <a:spAutoFit/>
            </a:bodyPr>
            <a:lstStyle/>
            <a:p>
              <a:r>
                <a:rPr lang="en-US" sz="2800" b="1" dirty="0" smtClean="0"/>
                <a:t>+12</a:t>
              </a:r>
              <a:endParaRPr lang="ar-EG" sz="2800" b="1" dirty="0"/>
            </a:p>
          </p:txBody>
        </p:sp>
      </p:grpSp>
      <p:sp>
        <p:nvSpPr>
          <p:cNvPr id="26" name="TextBox 25"/>
          <p:cNvSpPr txBox="1"/>
          <p:nvPr/>
        </p:nvSpPr>
        <p:spPr>
          <a:xfrm>
            <a:off x="304800" y="5364209"/>
            <a:ext cx="8587680" cy="584775"/>
          </a:xfrm>
          <a:prstGeom prst="rect">
            <a:avLst/>
          </a:prstGeom>
          <a:noFill/>
        </p:spPr>
        <p:txBody>
          <a:bodyPr wrap="square" rtlCol="1">
            <a:spAutoFit/>
          </a:bodyPr>
          <a:lstStyle/>
          <a:p>
            <a:r>
              <a:rPr lang="en-US" sz="3200" b="1" dirty="0" smtClean="0"/>
              <a:t>83mm-14mm=69mm           1\69=+14</a:t>
            </a:r>
            <a:endParaRPr lang="ar-EG" sz="3200" b="1" dirty="0"/>
          </a:p>
        </p:txBody>
      </p:sp>
    </p:spTree>
    <p:extLst>
      <p:ext uri="{BB962C8B-B14F-4D97-AF65-F5344CB8AC3E}">
        <p14:creationId xmlns:p14="http://schemas.microsoft.com/office/powerpoint/2010/main" val="1458812669"/>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lt"/>
              <a:buAutoNum type="arabicPeriod"/>
            </a:pPr>
            <a:r>
              <a:rPr lang="en-US" sz="4000" b="1" dirty="0" smtClean="0"/>
              <a:t>Basic optics.</a:t>
            </a:r>
          </a:p>
          <a:p>
            <a:pPr marL="457200" indent="-457200">
              <a:buFont typeface="+mj-lt"/>
              <a:buAutoNum type="arabicPeriod"/>
            </a:pPr>
            <a:r>
              <a:rPr lang="en-US" sz="4000" b="1" dirty="0" smtClean="0"/>
              <a:t>Full versus partial correction.</a:t>
            </a:r>
          </a:p>
        </p:txBody>
      </p:sp>
      <p:sp>
        <p:nvSpPr>
          <p:cNvPr id="2" name="Title 1"/>
          <p:cNvSpPr>
            <a:spLocks noGrp="1"/>
          </p:cNvSpPr>
          <p:nvPr>
            <p:ph type="title"/>
          </p:nvPr>
        </p:nvSpPr>
        <p:spPr/>
        <p:txBody>
          <a:bodyPr/>
          <a:lstStyle/>
          <a:p>
            <a:pPr algn="ctr"/>
            <a:r>
              <a:rPr lang="en-US" dirty="0" smtClean="0">
                <a:solidFill>
                  <a:srgbClr val="FF0000"/>
                </a:solidFill>
              </a:rPr>
              <a:t>Correction of myopia</a:t>
            </a:r>
            <a:endParaRPr lang="en-US" dirty="0">
              <a:solidFill>
                <a:srgbClr val="FF0000"/>
              </a:solidFill>
            </a:endParaRPr>
          </a:p>
        </p:txBody>
      </p:sp>
    </p:spTree>
    <p:extLst>
      <p:ext uri="{BB962C8B-B14F-4D97-AF65-F5344CB8AC3E}">
        <p14:creationId xmlns:p14="http://schemas.microsoft.com/office/powerpoint/2010/main" val="68975567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a:bodyPr>
          <a:lstStyle/>
          <a:p>
            <a:pPr marL="342900" indent="-342900">
              <a:buFont typeface="Wingdings" pitchFamily="2" charset="2"/>
              <a:buChar char="v"/>
            </a:pPr>
            <a:r>
              <a:rPr lang="en-US" sz="2800" dirty="0" smtClean="0"/>
              <a:t>The far point plane of the </a:t>
            </a:r>
            <a:r>
              <a:rPr lang="en-US" sz="2800" dirty="0" err="1" smtClean="0"/>
              <a:t>myope</a:t>
            </a:r>
            <a:r>
              <a:rPr lang="en-US" sz="2800" dirty="0" smtClean="0"/>
              <a:t> is located at a certain plane in the front of the eye and determine the degree of myopia.</a:t>
            </a:r>
          </a:p>
          <a:p>
            <a:pPr marL="342900" indent="-342900">
              <a:buFont typeface="Wingdings" pitchFamily="2" charset="2"/>
              <a:buChar char="v"/>
            </a:pPr>
            <a:r>
              <a:rPr lang="en-US" sz="2800" dirty="0" smtClean="0"/>
              <a:t>For the </a:t>
            </a:r>
            <a:r>
              <a:rPr lang="en-US" sz="2800" dirty="0" err="1" smtClean="0"/>
              <a:t>myope</a:t>
            </a:r>
            <a:r>
              <a:rPr lang="en-US" sz="2800" dirty="0" smtClean="0"/>
              <a:t>, all objects located further away from the far point plane will result in blurred retinal imagery. (For example 1 D myopia).</a:t>
            </a:r>
          </a:p>
          <a:p>
            <a:pPr marL="342900" indent="-342900">
              <a:buFont typeface="Wingdings" pitchFamily="2" charset="2"/>
              <a:buChar char="v"/>
            </a:pPr>
            <a:r>
              <a:rPr lang="en-US" sz="2800" dirty="0" smtClean="0"/>
              <a:t>By definition, the lens that corrects a given degree of myopia images an object at the far point plane of the eye.</a:t>
            </a:r>
          </a:p>
        </p:txBody>
      </p:sp>
      <p:sp>
        <p:nvSpPr>
          <p:cNvPr id="2" name="Title 1"/>
          <p:cNvSpPr>
            <a:spLocks noGrp="1"/>
          </p:cNvSpPr>
          <p:nvPr>
            <p:ph type="title"/>
          </p:nvPr>
        </p:nvSpPr>
        <p:spPr/>
        <p:txBody>
          <a:bodyPr/>
          <a:lstStyle/>
          <a:p>
            <a:pPr marL="742950" indent="-742950" algn="ctr">
              <a:buFont typeface="+mj-lt"/>
              <a:buAutoNum type="arabicPeriod"/>
            </a:pPr>
            <a:r>
              <a:rPr lang="en-US" dirty="0" smtClean="0">
                <a:solidFill>
                  <a:srgbClr val="FF0000"/>
                </a:solidFill>
              </a:rPr>
              <a:t>Basic optic</a:t>
            </a:r>
            <a:endParaRPr lang="en-US" dirty="0">
              <a:solidFill>
                <a:srgbClr val="FF0000"/>
              </a:solidFill>
            </a:endParaRPr>
          </a:p>
        </p:txBody>
      </p:sp>
    </p:spTree>
    <p:extLst>
      <p:ext uri="{BB962C8B-B14F-4D97-AF65-F5344CB8AC3E}">
        <p14:creationId xmlns:p14="http://schemas.microsoft.com/office/powerpoint/2010/main" val="726857989"/>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96" y="304800"/>
            <a:ext cx="9081638" cy="6553200"/>
          </a:xfrm>
          <a:prstGeom prst="rect">
            <a:avLst/>
          </a:prstGeom>
        </p:spPr>
      </p:pic>
      <p:sp>
        <p:nvSpPr>
          <p:cNvPr id="3" name="Title 2"/>
          <p:cNvSpPr>
            <a:spLocks noGrp="1"/>
          </p:cNvSpPr>
          <p:nvPr>
            <p:ph type="title"/>
          </p:nvPr>
        </p:nvSpPr>
        <p:spPr/>
        <p:txBody>
          <a:bodyPr/>
          <a:lstStyle/>
          <a:p>
            <a:endParaRPr lang="en-US"/>
          </a:p>
        </p:txBody>
      </p:sp>
      <p:grpSp>
        <p:nvGrpSpPr>
          <p:cNvPr id="16" name="Group 15"/>
          <p:cNvGrpSpPr/>
          <p:nvPr/>
        </p:nvGrpSpPr>
        <p:grpSpPr>
          <a:xfrm>
            <a:off x="330455" y="3276600"/>
            <a:ext cx="1800200" cy="567680"/>
            <a:chOff x="323528" y="3212976"/>
            <a:chExt cx="1800200" cy="567680"/>
          </a:xfrm>
        </p:grpSpPr>
        <p:cxnSp>
          <p:nvCxnSpPr>
            <p:cNvPr id="4" name="Straight Connector 3"/>
            <p:cNvCxnSpPr/>
            <p:nvPr/>
          </p:nvCxnSpPr>
          <p:spPr>
            <a:xfrm flipH="1">
              <a:off x="323528" y="3501008"/>
              <a:ext cx="18002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23528" y="3212976"/>
              <a:ext cx="1800200" cy="288032"/>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399728" y="3501008"/>
              <a:ext cx="1647800" cy="279648"/>
            </a:xfrm>
            <a:prstGeom prst="line">
              <a:avLst/>
            </a:prstGeom>
            <a:ln w="38100">
              <a:solidFill>
                <a:srgbClr val="FF0000"/>
              </a:solidFill>
              <a:prstDash val="sysDash"/>
              <a:headEnd type="none" w="sm" len="med"/>
              <a:tailEnd type="oval"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5597429"/>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To create a truly clear retinal image of a distant object, the full extent of myopia must be corrected. However several issues need to be considered:</a:t>
            </a:r>
          </a:p>
          <a:p>
            <a:pPr marL="457200" indent="-457200">
              <a:buFont typeface="+mj-lt"/>
              <a:buAutoNum type="arabicPeriod"/>
            </a:pPr>
            <a:r>
              <a:rPr lang="en-US" sz="3200" b="1" dirty="0" smtClean="0">
                <a:solidFill>
                  <a:schemeClr val="accent6">
                    <a:lumMod val="75000"/>
                  </a:schemeClr>
                </a:solidFill>
              </a:rPr>
              <a:t>Length of the examination room.</a:t>
            </a:r>
          </a:p>
          <a:p>
            <a:pPr marL="457200" indent="-457200">
              <a:buFont typeface="+mj-lt"/>
              <a:buAutoNum type="arabicPeriod"/>
            </a:pPr>
            <a:r>
              <a:rPr lang="en-US" sz="3200" b="1" dirty="0" smtClean="0">
                <a:solidFill>
                  <a:schemeClr val="accent6">
                    <a:lumMod val="75000"/>
                  </a:schemeClr>
                </a:solidFill>
              </a:rPr>
              <a:t>Night myopia.</a:t>
            </a:r>
          </a:p>
          <a:p>
            <a:pPr marL="457200" indent="-457200">
              <a:buFont typeface="+mj-lt"/>
              <a:buAutoNum type="arabicPeriod"/>
            </a:pPr>
            <a:r>
              <a:rPr lang="en-US" sz="3200" b="1" dirty="0" smtClean="0">
                <a:solidFill>
                  <a:schemeClr val="accent6">
                    <a:lumMod val="75000"/>
                  </a:schemeClr>
                </a:solidFill>
              </a:rPr>
              <a:t>Visual needs of the patient.</a:t>
            </a:r>
          </a:p>
          <a:p>
            <a:pPr marL="457200" indent="-457200">
              <a:buFont typeface="+mj-lt"/>
              <a:buAutoNum type="arabicPeriod"/>
            </a:pPr>
            <a:r>
              <a:rPr lang="en-US" sz="3200" b="1" dirty="0" smtClean="0">
                <a:solidFill>
                  <a:schemeClr val="accent6">
                    <a:lumMod val="75000"/>
                  </a:schemeClr>
                </a:solidFill>
              </a:rPr>
              <a:t>Corrected before or not.</a:t>
            </a:r>
            <a:endParaRPr lang="en-US" sz="3200" b="1" dirty="0">
              <a:solidFill>
                <a:schemeClr val="accent6">
                  <a:lumMod val="75000"/>
                </a:schemeClr>
              </a:solidFill>
            </a:endParaRPr>
          </a:p>
        </p:txBody>
      </p:sp>
      <p:sp>
        <p:nvSpPr>
          <p:cNvPr id="2" name="Title 1"/>
          <p:cNvSpPr>
            <a:spLocks noGrp="1"/>
          </p:cNvSpPr>
          <p:nvPr>
            <p:ph type="title"/>
          </p:nvPr>
        </p:nvSpPr>
        <p:spPr/>
        <p:txBody>
          <a:bodyPr>
            <a:normAutofit fontScale="90000"/>
          </a:bodyPr>
          <a:lstStyle/>
          <a:p>
            <a:pPr marL="742950" indent="-742950" algn="ctr">
              <a:buFont typeface="+mj-lt"/>
              <a:buAutoNum type="arabicPeriod" startAt="2"/>
            </a:pPr>
            <a:r>
              <a:rPr lang="en-US" dirty="0" smtClean="0">
                <a:solidFill>
                  <a:srgbClr val="FF0000"/>
                </a:solidFill>
              </a:rPr>
              <a:t>Full versus partial correction of myopia</a:t>
            </a:r>
            <a:endParaRPr lang="en-US" dirty="0">
              <a:solidFill>
                <a:srgbClr val="FF0000"/>
              </a:solidFill>
            </a:endParaRPr>
          </a:p>
        </p:txBody>
      </p:sp>
    </p:spTree>
    <p:extLst>
      <p:ext uri="{BB962C8B-B14F-4D97-AF65-F5344CB8AC3E}">
        <p14:creationId xmlns:p14="http://schemas.microsoft.com/office/powerpoint/2010/main" val="414084341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4914" indent="-457200">
              <a:buFont typeface="+mj-lt"/>
              <a:buAutoNum type="arabicParenR"/>
            </a:pPr>
            <a:r>
              <a:rPr lang="en-US" sz="4000" b="1" dirty="0" smtClean="0"/>
              <a:t> </a:t>
            </a:r>
            <a:r>
              <a:rPr lang="en-US" sz="4000" b="1" dirty="0"/>
              <a:t>B</a:t>
            </a:r>
            <a:r>
              <a:rPr lang="en-US" sz="4000" b="1" dirty="0" smtClean="0"/>
              <a:t>asic optics.</a:t>
            </a:r>
          </a:p>
          <a:p>
            <a:pPr marL="454914" indent="-457200">
              <a:buFont typeface="+mj-lt"/>
              <a:buAutoNum type="arabicParenR"/>
            </a:pPr>
            <a:r>
              <a:rPr lang="en-US" sz="4000" b="1" dirty="0" smtClean="0"/>
              <a:t>Full versus partial correction.</a:t>
            </a:r>
          </a:p>
          <a:p>
            <a:pPr>
              <a:buFont typeface="Wingdings" pitchFamily="2" charset="2"/>
              <a:buChar char="Ø"/>
            </a:pPr>
            <a:endParaRPr lang="en-US" sz="4000" b="1" dirty="0"/>
          </a:p>
        </p:txBody>
      </p:sp>
      <p:sp>
        <p:nvSpPr>
          <p:cNvPr id="2" name="Title 1"/>
          <p:cNvSpPr>
            <a:spLocks noGrp="1"/>
          </p:cNvSpPr>
          <p:nvPr>
            <p:ph type="title"/>
          </p:nvPr>
        </p:nvSpPr>
        <p:spPr/>
        <p:txBody>
          <a:bodyPr>
            <a:normAutofit/>
          </a:bodyPr>
          <a:lstStyle/>
          <a:p>
            <a:pPr algn="ctr"/>
            <a:r>
              <a:rPr lang="en-US" dirty="0" smtClean="0">
                <a:solidFill>
                  <a:srgbClr val="FF0000"/>
                </a:solidFill>
              </a:rPr>
              <a:t>Correction of hypermetropia</a:t>
            </a:r>
            <a:endParaRPr lang="en-US" dirty="0">
              <a:solidFill>
                <a:srgbClr val="FF0000"/>
              </a:solidFill>
            </a:endParaRPr>
          </a:p>
        </p:txBody>
      </p:sp>
    </p:spTree>
    <p:extLst>
      <p:ext uri="{BB962C8B-B14F-4D97-AF65-F5344CB8AC3E}">
        <p14:creationId xmlns:p14="http://schemas.microsoft.com/office/powerpoint/2010/main" val="169085120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8" y="1219200"/>
            <a:ext cx="8229600" cy="4525963"/>
          </a:xfrm>
        </p:spPr>
        <p:txBody>
          <a:bodyPr/>
          <a:lstStyle/>
          <a:p>
            <a:r>
              <a:rPr lang="en-US" b="1" dirty="0" smtClean="0"/>
              <a:t>The far point of the </a:t>
            </a:r>
            <a:r>
              <a:rPr lang="en-US" b="1" dirty="0" err="1" smtClean="0"/>
              <a:t>hypermetropic</a:t>
            </a:r>
            <a:r>
              <a:rPr lang="en-US" b="1" dirty="0" smtClean="0"/>
              <a:t> eye is located behind the eye and so it is virtual.</a:t>
            </a:r>
          </a:p>
          <a:p>
            <a:r>
              <a:rPr lang="en-US" b="1" dirty="0" smtClean="0"/>
              <a:t>A lens is corrective if its focal point coincides with the far point of the </a:t>
            </a:r>
            <a:r>
              <a:rPr lang="en-US" b="1" dirty="0" err="1" smtClean="0"/>
              <a:t>hypermetrope</a:t>
            </a:r>
            <a:r>
              <a:rPr lang="en-US" b="1" dirty="0" smtClean="0"/>
              <a:t>.</a:t>
            </a:r>
            <a:endParaRPr lang="en-US" b="1" dirty="0"/>
          </a:p>
        </p:txBody>
      </p:sp>
      <p:sp>
        <p:nvSpPr>
          <p:cNvPr id="2" name="Title 1"/>
          <p:cNvSpPr>
            <a:spLocks noGrp="1"/>
          </p:cNvSpPr>
          <p:nvPr>
            <p:ph type="title"/>
          </p:nvPr>
        </p:nvSpPr>
        <p:spPr/>
        <p:txBody>
          <a:bodyPr/>
          <a:lstStyle/>
          <a:p>
            <a:pPr marL="742950" indent="-742950" algn="ctr">
              <a:buFont typeface="+mj-lt"/>
              <a:buAutoNum type="arabicParenR"/>
            </a:pPr>
            <a:r>
              <a:rPr lang="en-US" dirty="0" smtClean="0"/>
              <a:t>Basic optics</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6060" t="20564" r="6910" b="12709"/>
          <a:stretch/>
        </p:blipFill>
        <p:spPr>
          <a:xfrm>
            <a:off x="3276600" y="3054929"/>
            <a:ext cx="5749637" cy="3768435"/>
          </a:xfrm>
          <a:prstGeom prst="rect">
            <a:avLst/>
          </a:prstGeom>
        </p:spPr>
      </p:pic>
    </p:spTree>
    <p:extLst>
      <p:ext uri="{BB962C8B-B14F-4D97-AF65-F5344CB8AC3E}">
        <p14:creationId xmlns:p14="http://schemas.microsoft.com/office/powerpoint/2010/main" val="1083631257"/>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839200" cy="4525963"/>
          </a:xfrm>
        </p:spPr>
        <p:txBody>
          <a:bodyPr/>
          <a:lstStyle/>
          <a:p>
            <a:pPr marL="109728" indent="0">
              <a:buNone/>
            </a:pPr>
            <a:r>
              <a:rPr lang="en-US" b="1" i="1" u="sng" dirty="0" smtClean="0"/>
              <a:t>Depends on:-</a:t>
            </a:r>
          </a:p>
          <a:p>
            <a:pPr marL="457200" indent="-457200">
              <a:buFont typeface="+mj-lt"/>
              <a:buAutoNum type="arabicPeriod"/>
            </a:pPr>
            <a:r>
              <a:rPr lang="en-US" sz="3600" b="1" dirty="0" smtClean="0"/>
              <a:t>Patient age.</a:t>
            </a:r>
          </a:p>
          <a:p>
            <a:pPr marL="457200" indent="-457200">
              <a:buFont typeface="+mj-lt"/>
              <a:buAutoNum type="arabicPeriod"/>
            </a:pPr>
            <a:r>
              <a:rPr lang="en-US" sz="3600" b="1" dirty="0" smtClean="0"/>
              <a:t>Degree of hyperopia.</a:t>
            </a:r>
          </a:p>
          <a:p>
            <a:pPr marL="457200" indent="-457200">
              <a:buFont typeface="+mj-lt"/>
              <a:buAutoNum type="arabicPeriod"/>
            </a:pPr>
            <a:r>
              <a:rPr lang="en-US" sz="3600" b="1" dirty="0" err="1" smtClean="0"/>
              <a:t>Accomodation</a:t>
            </a:r>
            <a:r>
              <a:rPr lang="en-US" sz="3600" b="1" dirty="0" smtClean="0"/>
              <a:t> and binocular status.</a:t>
            </a:r>
            <a:endParaRPr lang="en-US" sz="3600" b="1" dirty="0"/>
          </a:p>
        </p:txBody>
      </p:sp>
      <p:sp>
        <p:nvSpPr>
          <p:cNvPr id="2" name="Title 1"/>
          <p:cNvSpPr>
            <a:spLocks noGrp="1"/>
          </p:cNvSpPr>
          <p:nvPr>
            <p:ph type="title"/>
          </p:nvPr>
        </p:nvSpPr>
        <p:spPr/>
        <p:txBody>
          <a:bodyPr>
            <a:normAutofit/>
          </a:bodyPr>
          <a:lstStyle/>
          <a:p>
            <a:pPr marL="742950" indent="-742950" algn="ctr">
              <a:buFont typeface="+mj-lt"/>
              <a:buAutoNum type="arabicParenR" startAt="2"/>
            </a:pPr>
            <a:r>
              <a:rPr lang="en-US" dirty="0" smtClean="0">
                <a:solidFill>
                  <a:srgbClr val="FF0000"/>
                </a:solidFill>
              </a:rPr>
              <a:t>Full versus partial correction:-</a:t>
            </a:r>
            <a:endParaRPr lang="en-US" dirty="0">
              <a:solidFill>
                <a:srgbClr val="FF0000"/>
              </a:solidFill>
            </a:endParaRPr>
          </a:p>
        </p:txBody>
      </p:sp>
    </p:spTree>
    <p:extLst>
      <p:ext uri="{BB962C8B-B14F-4D97-AF65-F5344CB8AC3E}">
        <p14:creationId xmlns:p14="http://schemas.microsoft.com/office/powerpoint/2010/main" val="2234788931"/>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5372"/>
          <a:stretch/>
        </p:blipFill>
        <p:spPr>
          <a:xfrm>
            <a:off x="0" y="152400"/>
            <a:ext cx="9144000" cy="6705600"/>
          </a:xfrm>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0462219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31408"/>
          </a:xfrm>
        </p:spPr>
        <p:txBody>
          <a:bodyPr>
            <a:normAutofit lnSpcReduction="10000"/>
          </a:bodyPr>
          <a:lstStyle/>
          <a:p>
            <a:pPr marL="0" indent="0" algn="ctr">
              <a:buNone/>
            </a:pPr>
            <a:endParaRPr lang="en-US" sz="3200" b="1" dirty="0" smtClean="0">
              <a:solidFill>
                <a:schemeClr val="accent2">
                  <a:lumMod val="50000"/>
                </a:schemeClr>
              </a:solidFill>
            </a:endParaRPr>
          </a:p>
          <a:p>
            <a:pPr marL="0" indent="0" algn="ctr">
              <a:buNone/>
            </a:pPr>
            <a:r>
              <a:rPr lang="en-US" sz="3900" b="1" dirty="0" smtClean="0">
                <a:solidFill>
                  <a:schemeClr val="accent2">
                    <a:lumMod val="50000"/>
                  </a:schemeClr>
                </a:solidFill>
              </a:rPr>
              <a:t>The provision of spectacles to correct vision is based on both science and art so every ophthalmologist should be armed with knowledge and supplemented by clinical experience to attain competency in providing optimal visual correction for each patient</a:t>
            </a:r>
            <a:endParaRPr lang="en-US" sz="3900" b="1" dirty="0">
              <a:solidFill>
                <a:schemeClr val="accent2">
                  <a:lumMod val="50000"/>
                </a:schemeClr>
              </a:solidFill>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58225224"/>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4914" indent="-457200">
              <a:buFont typeface="+mj-lt"/>
              <a:buAutoNum type="arabicParenR"/>
            </a:pPr>
            <a:r>
              <a:rPr lang="en-US" sz="4000" b="1" dirty="0" smtClean="0"/>
              <a:t>Basic optics.</a:t>
            </a:r>
          </a:p>
          <a:p>
            <a:pPr marL="454914" indent="-457200">
              <a:buFont typeface="+mj-lt"/>
              <a:buAutoNum type="arabicParenR"/>
            </a:pPr>
            <a:r>
              <a:rPr lang="en-US" sz="4000" b="1" dirty="0" smtClean="0"/>
              <a:t>Full versus partial correction.</a:t>
            </a:r>
            <a:endParaRPr lang="en-US" sz="4000" b="1" dirty="0"/>
          </a:p>
        </p:txBody>
      </p:sp>
      <p:sp>
        <p:nvSpPr>
          <p:cNvPr id="2" name="Title 1"/>
          <p:cNvSpPr>
            <a:spLocks noGrp="1"/>
          </p:cNvSpPr>
          <p:nvPr>
            <p:ph type="title"/>
          </p:nvPr>
        </p:nvSpPr>
        <p:spPr/>
        <p:txBody>
          <a:bodyPr/>
          <a:lstStyle/>
          <a:p>
            <a:pPr algn="ctr"/>
            <a:r>
              <a:rPr lang="en-US" dirty="0" smtClean="0"/>
              <a:t>Correction of astigmatism</a:t>
            </a:r>
            <a:endParaRPr lang="en-US" dirty="0"/>
          </a:p>
        </p:txBody>
      </p:sp>
    </p:spTree>
    <p:extLst>
      <p:ext uri="{BB962C8B-B14F-4D97-AF65-F5344CB8AC3E}">
        <p14:creationId xmlns:p14="http://schemas.microsoft.com/office/powerpoint/2010/main" val="32806160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buFont typeface="Wingdings" pitchFamily="2" charset="2"/>
              <a:buChar char="q"/>
            </a:pPr>
            <a:r>
              <a:rPr lang="en-US" sz="3200" b="1" dirty="0" smtClean="0"/>
              <a:t>The astigmatic eye is unique in that it has two far points planes, one for each of the two principle meridians of thee refractive error.</a:t>
            </a:r>
          </a:p>
          <a:p>
            <a:pPr marL="342900" indent="-342900">
              <a:buFont typeface="Wingdings" pitchFamily="2" charset="2"/>
              <a:buChar char="q"/>
            </a:pPr>
            <a:r>
              <a:rPr lang="en-US" sz="3200" b="1" dirty="0" smtClean="0"/>
              <a:t>Any object point            complex bowtie shaped image (</a:t>
            </a:r>
            <a:r>
              <a:rPr lang="en-US" sz="3200" b="1" dirty="0" err="1" smtClean="0"/>
              <a:t>Conoid</a:t>
            </a:r>
            <a:r>
              <a:rPr lang="en-US" sz="3200" b="1" dirty="0" smtClean="0"/>
              <a:t> of Strum) with waste called circle of least confusion.</a:t>
            </a:r>
          </a:p>
          <a:p>
            <a:pPr marL="342900" indent="-342900">
              <a:buFont typeface="Wingdings" pitchFamily="2" charset="2"/>
              <a:buChar char="q"/>
            </a:pPr>
            <a:endParaRPr lang="en-US" dirty="0"/>
          </a:p>
        </p:txBody>
      </p:sp>
      <p:sp>
        <p:nvSpPr>
          <p:cNvPr id="2" name="Title 1"/>
          <p:cNvSpPr>
            <a:spLocks noGrp="1"/>
          </p:cNvSpPr>
          <p:nvPr>
            <p:ph type="title"/>
          </p:nvPr>
        </p:nvSpPr>
        <p:spPr/>
        <p:txBody>
          <a:bodyPr/>
          <a:lstStyle/>
          <a:p>
            <a:pPr algn="ctr"/>
            <a:r>
              <a:rPr lang="en-US" dirty="0" smtClean="0">
                <a:solidFill>
                  <a:srgbClr val="FF0000"/>
                </a:solidFill>
              </a:rPr>
              <a:t>1) Basic optics</a:t>
            </a:r>
            <a:endParaRPr lang="en-US" dirty="0">
              <a:solidFill>
                <a:srgbClr val="FF0000"/>
              </a:solidFill>
            </a:endParaRPr>
          </a:p>
        </p:txBody>
      </p:sp>
      <p:cxnSp>
        <p:nvCxnSpPr>
          <p:cNvPr id="4" name="Straight Arrow Connector 3"/>
          <p:cNvCxnSpPr/>
          <p:nvPr/>
        </p:nvCxnSpPr>
        <p:spPr>
          <a:xfrm>
            <a:off x="4419600" y="3810000"/>
            <a:ext cx="990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1660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a:xfrm>
            <a:off x="297873" y="152400"/>
            <a:ext cx="8591550" cy="762001"/>
          </a:xfrm>
        </p:spPr>
        <p:txBody>
          <a:bodyPr/>
          <a:lstStyle/>
          <a:p>
            <a:pPr algn="ctr"/>
            <a:r>
              <a:rPr lang="en-US" dirty="0" err="1" smtClean="0">
                <a:solidFill>
                  <a:srgbClr val="FF0000"/>
                </a:solidFill>
              </a:rPr>
              <a:t>Conoid</a:t>
            </a:r>
            <a:r>
              <a:rPr lang="en-US" dirty="0" smtClean="0">
                <a:solidFill>
                  <a:srgbClr val="FF0000"/>
                </a:solidFill>
              </a:rPr>
              <a:t> of Strum</a:t>
            </a:r>
            <a:endParaRPr lang="en-US"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990600"/>
            <a:ext cx="8153400" cy="5179129"/>
          </a:xfrm>
          <a:prstGeom prst="rect">
            <a:avLst/>
          </a:prstGeom>
        </p:spPr>
      </p:pic>
    </p:spTree>
    <p:extLst>
      <p:ext uri="{BB962C8B-B14F-4D97-AF65-F5344CB8AC3E}">
        <p14:creationId xmlns:p14="http://schemas.microsoft.com/office/powerpoint/2010/main" val="883400875"/>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5410200"/>
          </a:xfrm>
        </p:spPr>
        <p:txBody>
          <a:bodyPr>
            <a:normAutofit/>
          </a:bodyPr>
          <a:lstStyle/>
          <a:p>
            <a:r>
              <a:rPr lang="en-US" b="1" dirty="0" smtClean="0"/>
              <a:t>For correction, cylindrical lenses are used, in compound and mixed astigmatism, </a:t>
            </a:r>
            <a:r>
              <a:rPr lang="en-US" b="1" dirty="0" err="1" smtClean="0"/>
              <a:t>spherocylindrical</a:t>
            </a:r>
            <a:r>
              <a:rPr lang="en-US" b="1" dirty="0" smtClean="0"/>
              <a:t> is used. With spherical equivalent of that lens is the spherical power that is dioptrically halfway between the highest and lowest of the principle </a:t>
            </a:r>
            <a:r>
              <a:rPr lang="en-US" b="1" dirty="0" err="1" smtClean="0"/>
              <a:t>meridia</a:t>
            </a:r>
            <a:r>
              <a:rPr lang="en-US" b="1" dirty="0" smtClean="0"/>
              <a:t> powers.</a:t>
            </a:r>
          </a:p>
          <a:p>
            <a:r>
              <a:rPr lang="en-US" b="1" dirty="0" smtClean="0"/>
              <a:t>With the rule or against the rule.</a:t>
            </a:r>
          </a:p>
          <a:p>
            <a:r>
              <a:rPr lang="en-US" b="1" dirty="0" smtClean="0"/>
              <a:t>Cannot achieve perfect retinal clarity by holding an object at any single position, as in </a:t>
            </a:r>
            <a:r>
              <a:rPr lang="en-US" b="1" dirty="0" err="1" smtClean="0"/>
              <a:t>myope</a:t>
            </a:r>
            <a:r>
              <a:rPr lang="en-US" b="1" dirty="0" smtClean="0"/>
              <a:t> or can use accommodation as in </a:t>
            </a:r>
            <a:r>
              <a:rPr lang="en-US" b="1" dirty="0" err="1" smtClean="0"/>
              <a:t>presbyope</a:t>
            </a:r>
            <a:r>
              <a:rPr lang="en-US" b="1" dirty="0" smtClean="0"/>
              <a:t>.</a:t>
            </a:r>
          </a:p>
          <a:p>
            <a:r>
              <a:rPr lang="en-US" b="1" dirty="0" smtClean="0"/>
              <a:t>So the aim is to produce sharp retinal imagery.</a:t>
            </a:r>
            <a:endParaRPr lang="en-US" b="1"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64699035"/>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534400" cy="4525963"/>
          </a:xfrm>
        </p:spPr>
        <p:txBody>
          <a:bodyPr/>
          <a:lstStyle/>
          <a:p>
            <a:r>
              <a:rPr lang="en-US" b="1" dirty="0" smtClean="0"/>
              <a:t>Visual correction of the </a:t>
            </a:r>
            <a:r>
              <a:rPr lang="en-US" b="1" dirty="0" err="1" smtClean="0"/>
              <a:t>astigmate</a:t>
            </a:r>
            <a:r>
              <a:rPr lang="en-US" b="1" dirty="0" smtClean="0"/>
              <a:t> is not often as clear cut as </a:t>
            </a:r>
            <a:r>
              <a:rPr lang="en-US" b="1" dirty="0" err="1" smtClean="0"/>
              <a:t>myope</a:t>
            </a:r>
            <a:r>
              <a:rPr lang="en-US" b="1" dirty="0" smtClean="0"/>
              <a:t> or </a:t>
            </a:r>
            <a:r>
              <a:rPr lang="en-US" b="1" dirty="0" err="1" smtClean="0"/>
              <a:t>hyperope</a:t>
            </a:r>
            <a:r>
              <a:rPr lang="en-US" b="1" dirty="0" smtClean="0"/>
              <a:t>.</a:t>
            </a:r>
          </a:p>
          <a:p>
            <a:r>
              <a:rPr lang="en-US" b="1" dirty="0" err="1" smtClean="0"/>
              <a:t>Spherocylinder</a:t>
            </a:r>
            <a:r>
              <a:rPr lang="en-US" b="1" dirty="0" smtClean="0"/>
              <a:t> produce magnification or </a:t>
            </a:r>
            <a:r>
              <a:rPr lang="en-US" b="1" dirty="0" err="1" smtClean="0"/>
              <a:t>minification</a:t>
            </a:r>
            <a:r>
              <a:rPr lang="en-US" b="1" dirty="0" smtClean="0"/>
              <a:t>          disturbance in spatial orientation and </a:t>
            </a:r>
            <a:r>
              <a:rPr lang="en-US" b="1" dirty="0" err="1" smtClean="0"/>
              <a:t>athenopia</a:t>
            </a:r>
            <a:r>
              <a:rPr lang="en-US" b="1" dirty="0" smtClean="0"/>
              <a:t>.</a:t>
            </a:r>
          </a:p>
          <a:p>
            <a:r>
              <a:rPr lang="en-US" b="1" dirty="0" smtClean="0"/>
              <a:t>The patient may adapt and if not maintain the spherical equivalent is used and reduce the amount of cylinder.</a:t>
            </a:r>
          </a:p>
          <a:p>
            <a:endParaRPr lang="en-US" b="1" dirty="0" smtClean="0"/>
          </a:p>
          <a:p>
            <a:endParaRPr lang="en-US" b="1" dirty="0"/>
          </a:p>
        </p:txBody>
      </p:sp>
      <p:sp>
        <p:nvSpPr>
          <p:cNvPr id="2" name="Title 1"/>
          <p:cNvSpPr>
            <a:spLocks noGrp="1"/>
          </p:cNvSpPr>
          <p:nvPr>
            <p:ph type="title"/>
          </p:nvPr>
        </p:nvSpPr>
        <p:spPr/>
        <p:txBody>
          <a:bodyPr>
            <a:normAutofit fontScale="90000"/>
          </a:bodyPr>
          <a:lstStyle/>
          <a:p>
            <a:pPr algn="ctr"/>
            <a:r>
              <a:rPr lang="en-US" dirty="0" smtClean="0">
                <a:solidFill>
                  <a:srgbClr val="FF0000"/>
                </a:solidFill>
              </a:rPr>
              <a:t>2) Full versus partial correction of astigmatism. </a:t>
            </a:r>
            <a:endParaRPr lang="en-US" dirty="0">
              <a:solidFill>
                <a:srgbClr val="FF0000"/>
              </a:solidFill>
            </a:endParaRPr>
          </a:p>
        </p:txBody>
      </p:sp>
      <p:cxnSp>
        <p:nvCxnSpPr>
          <p:cNvPr id="4" name="Straight Arrow Connector 3"/>
          <p:cNvCxnSpPr/>
          <p:nvPr/>
        </p:nvCxnSpPr>
        <p:spPr>
          <a:xfrm>
            <a:off x="2819400" y="2971800"/>
            <a:ext cx="5334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90086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534400" cy="4525963"/>
          </a:xfrm>
        </p:spPr>
        <p:txBody>
          <a:bodyPr/>
          <a:lstStyle/>
          <a:p>
            <a:r>
              <a:rPr lang="en-US" dirty="0" smtClean="0"/>
              <a:t>You should always consider how that refractive correction may affect the accommodative function of each patient, especially those with accommodative dysfunction or those with early or established presbyopia:</a:t>
            </a:r>
          </a:p>
          <a:p>
            <a:pPr>
              <a:buFont typeface="Wingdings" pitchFamily="2" charset="2"/>
              <a:buChar char="v"/>
            </a:pPr>
            <a:r>
              <a:rPr lang="en-US" dirty="0" err="1" smtClean="0"/>
              <a:t>Myopes</a:t>
            </a:r>
            <a:r>
              <a:rPr lang="en-US" dirty="0" smtClean="0"/>
              <a:t>.</a:t>
            </a:r>
          </a:p>
          <a:p>
            <a:pPr>
              <a:buFont typeface="Wingdings" pitchFamily="2" charset="2"/>
              <a:buChar char="v"/>
            </a:pPr>
            <a:r>
              <a:rPr lang="en-US" dirty="0" err="1" smtClean="0"/>
              <a:t>Hyperopes</a:t>
            </a:r>
            <a:r>
              <a:rPr lang="en-US" dirty="0" smtClean="0"/>
              <a:t>.</a:t>
            </a:r>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dirty="0" smtClean="0">
                <a:solidFill>
                  <a:srgbClr val="7030A0"/>
                </a:solidFill>
              </a:rPr>
              <a:t>Effect of spectacle prescribing on </a:t>
            </a:r>
            <a:r>
              <a:rPr lang="en-US" dirty="0" err="1" smtClean="0">
                <a:solidFill>
                  <a:srgbClr val="7030A0"/>
                </a:solidFill>
              </a:rPr>
              <a:t>accomodation</a:t>
            </a:r>
            <a:endParaRPr lang="en-US" dirty="0">
              <a:solidFill>
                <a:srgbClr val="7030A0"/>
              </a:solidFill>
            </a:endParaRPr>
          </a:p>
        </p:txBody>
      </p:sp>
    </p:spTree>
    <p:extLst>
      <p:ext uri="{BB962C8B-B14F-4D97-AF65-F5344CB8AC3E}">
        <p14:creationId xmlns:p14="http://schemas.microsoft.com/office/powerpoint/2010/main" val="1138294951"/>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991600" cy="4525963"/>
          </a:xfrm>
        </p:spPr>
        <p:txBody>
          <a:bodyPr>
            <a:normAutofit/>
          </a:bodyPr>
          <a:lstStyle/>
          <a:p>
            <a:pPr>
              <a:buFont typeface="Wingdings" pitchFamily="2" charset="2"/>
              <a:buChar char="v"/>
            </a:pPr>
            <a:r>
              <a:rPr lang="en-US" sz="4000" dirty="0" err="1" smtClean="0"/>
              <a:t>Esophoric</a:t>
            </a:r>
            <a:r>
              <a:rPr lang="en-US" sz="4000" dirty="0" smtClean="0"/>
              <a:t> and </a:t>
            </a:r>
            <a:r>
              <a:rPr lang="en-US" sz="4000" dirty="0" err="1" smtClean="0"/>
              <a:t>esotropic</a:t>
            </a:r>
            <a:r>
              <a:rPr lang="en-US" sz="4000" dirty="0" smtClean="0"/>
              <a:t> patients.</a:t>
            </a:r>
          </a:p>
          <a:p>
            <a:pPr>
              <a:buFont typeface="Wingdings" pitchFamily="2" charset="2"/>
              <a:buChar char="v"/>
            </a:pPr>
            <a:r>
              <a:rPr lang="en-US" sz="4000" dirty="0" err="1" smtClean="0"/>
              <a:t>Exophoric</a:t>
            </a:r>
            <a:r>
              <a:rPr lang="en-US" sz="4000" dirty="0" smtClean="0"/>
              <a:t> and </a:t>
            </a:r>
            <a:r>
              <a:rPr lang="en-US" sz="4000" dirty="0" err="1" smtClean="0"/>
              <a:t>exotropic</a:t>
            </a:r>
            <a:r>
              <a:rPr lang="en-US" sz="4000" dirty="0" smtClean="0"/>
              <a:t>.</a:t>
            </a:r>
            <a:endParaRPr lang="en-US" sz="4000" dirty="0"/>
          </a:p>
        </p:txBody>
      </p:sp>
      <p:sp>
        <p:nvSpPr>
          <p:cNvPr id="2" name="Title 1"/>
          <p:cNvSpPr>
            <a:spLocks noGrp="1"/>
          </p:cNvSpPr>
          <p:nvPr>
            <p:ph type="title"/>
          </p:nvPr>
        </p:nvSpPr>
        <p:spPr/>
        <p:txBody>
          <a:bodyPr/>
          <a:lstStyle/>
          <a:p>
            <a:pPr algn="ctr"/>
            <a:r>
              <a:rPr lang="en-US" dirty="0" smtClean="0">
                <a:solidFill>
                  <a:srgbClr val="7030A0"/>
                </a:solidFill>
              </a:rPr>
              <a:t>Effects on binocularity</a:t>
            </a:r>
            <a:endParaRPr lang="en-US" dirty="0">
              <a:solidFill>
                <a:srgbClr val="7030A0"/>
              </a:solidFill>
            </a:endParaRPr>
          </a:p>
        </p:txBody>
      </p:sp>
    </p:spTree>
    <p:extLst>
      <p:ext uri="{BB962C8B-B14F-4D97-AF65-F5344CB8AC3E}">
        <p14:creationId xmlns:p14="http://schemas.microsoft.com/office/powerpoint/2010/main" val="396826450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ar-EG" dirty="0"/>
          </a:p>
        </p:txBody>
      </p:sp>
      <p:sp>
        <p:nvSpPr>
          <p:cNvPr id="3" name="Title 2"/>
          <p:cNvSpPr>
            <a:spLocks noGrp="1"/>
          </p:cNvSpPr>
          <p:nvPr>
            <p:ph type="title"/>
          </p:nvPr>
        </p:nvSpPr>
        <p:spPr/>
        <p:txBody>
          <a:bodyPr/>
          <a:lstStyle/>
          <a:p>
            <a:endParaRPr lang="ar-EG"/>
          </a:p>
        </p:txBody>
      </p:sp>
      <p:sp>
        <p:nvSpPr>
          <p:cNvPr id="4" name="Rectangle 3"/>
          <p:cNvSpPr/>
          <p:nvPr/>
        </p:nvSpPr>
        <p:spPr>
          <a:xfrm>
            <a:off x="870507" y="2967335"/>
            <a:ext cx="7402989" cy="1569660"/>
          </a:xfrm>
          <a:prstGeom prst="rect">
            <a:avLst/>
          </a:prstGeom>
          <a:noFill/>
        </p:spPr>
        <p:txBody>
          <a:bodyPr wrap="none" lIns="91440" tIns="45720" rIns="91440" bIns="45720">
            <a:spAutoFit/>
            <a:scene3d>
              <a:camera prst="orthographicFront"/>
              <a:lightRig rig="threePt" dir="t"/>
            </a:scene3d>
            <a:sp3d extrusionH="57150">
              <a:bevelT w="82550" h="38100" prst="coolSlant"/>
            </a:sp3d>
          </a:bodyPr>
          <a:lstStyle/>
          <a:p>
            <a:pPr algn="ctr"/>
            <a:r>
              <a:rPr lang="en-US"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ar-EG" sz="9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28832904"/>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4914" indent="-457200">
              <a:buFont typeface="+mj-lt"/>
              <a:buAutoNum type="arabicParenR"/>
            </a:pPr>
            <a:r>
              <a:rPr lang="en-US" sz="3200" b="1" dirty="0" smtClean="0">
                <a:solidFill>
                  <a:schemeClr val="tx1"/>
                </a:solidFill>
              </a:rPr>
              <a:t>Object / Image </a:t>
            </a:r>
            <a:r>
              <a:rPr lang="en-US" sz="3200" b="1" dirty="0" err="1" smtClean="0">
                <a:solidFill>
                  <a:schemeClr val="tx1"/>
                </a:solidFill>
              </a:rPr>
              <a:t>conjugacy</a:t>
            </a:r>
            <a:r>
              <a:rPr lang="en-US" sz="3200" b="1" dirty="0" smtClean="0">
                <a:solidFill>
                  <a:schemeClr val="tx1"/>
                </a:solidFill>
              </a:rPr>
              <a:t> in </a:t>
            </a:r>
            <a:r>
              <a:rPr lang="en-US" sz="3200" b="1" dirty="0" err="1" smtClean="0">
                <a:solidFill>
                  <a:schemeClr val="tx1"/>
                </a:solidFill>
              </a:rPr>
              <a:t>ametropic</a:t>
            </a:r>
            <a:r>
              <a:rPr lang="en-US" sz="3200" b="1" dirty="0" smtClean="0">
                <a:solidFill>
                  <a:schemeClr val="tx1"/>
                </a:solidFill>
              </a:rPr>
              <a:t> eyes.</a:t>
            </a:r>
          </a:p>
          <a:p>
            <a:pPr marL="454914" indent="-457200">
              <a:buFont typeface="+mj-lt"/>
              <a:buAutoNum type="arabicParenR"/>
            </a:pPr>
            <a:r>
              <a:rPr lang="en-US" sz="3200" b="1" dirty="0" smtClean="0">
                <a:solidFill>
                  <a:schemeClr val="tx1"/>
                </a:solidFill>
              </a:rPr>
              <a:t>Far point and optical corrections.</a:t>
            </a:r>
          </a:p>
          <a:p>
            <a:pPr marL="454914" indent="-457200">
              <a:buFont typeface="+mj-lt"/>
              <a:buAutoNum type="arabicParenR"/>
            </a:pPr>
            <a:r>
              <a:rPr lang="en-US" sz="3200" b="1" dirty="0" smtClean="0">
                <a:solidFill>
                  <a:schemeClr val="tx1"/>
                </a:solidFill>
              </a:rPr>
              <a:t>Lens </a:t>
            </a:r>
            <a:r>
              <a:rPr lang="en-US" sz="3200" b="1" dirty="0" err="1" smtClean="0">
                <a:solidFill>
                  <a:schemeClr val="tx1"/>
                </a:solidFill>
              </a:rPr>
              <a:t>effectivity</a:t>
            </a:r>
            <a:r>
              <a:rPr lang="en-US" sz="3200" b="1" dirty="0" smtClean="0">
                <a:solidFill>
                  <a:schemeClr val="tx1"/>
                </a:solidFill>
              </a:rPr>
              <a:t>.</a:t>
            </a:r>
          </a:p>
          <a:p>
            <a:pPr marL="454914" indent="-457200">
              <a:buFont typeface="+mj-lt"/>
              <a:buAutoNum type="arabicParenR"/>
            </a:pPr>
            <a:r>
              <a:rPr lang="en-US" sz="3200" b="1" dirty="0" smtClean="0">
                <a:solidFill>
                  <a:schemeClr val="tx1"/>
                </a:solidFill>
              </a:rPr>
              <a:t>Effect of changing lens position </a:t>
            </a:r>
            <a:endParaRPr lang="en-US" sz="3200" b="1" dirty="0">
              <a:solidFill>
                <a:schemeClr val="tx1"/>
              </a:solidFill>
            </a:endParaRPr>
          </a:p>
        </p:txBody>
      </p:sp>
      <p:sp>
        <p:nvSpPr>
          <p:cNvPr id="2" name="Title 1"/>
          <p:cNvSpPr>
            <a:spLocks noGrp="1"/>
          </p:cNvSpPr>
          <p:nvPr>
            <p:ph type="title"/>
          </p:nvPr>
        </p:nvSpPr>
        <p:spPr/>
        <p:txBody>
          <a:bodyPr>
            <a:normAutofit/>
          </a:bodyPr>
          <a:lstStyle/>
          <a:p>
            <a:pPr algn="ctr"/>
            <a:r>
              <a:rPr lang="en-US" sz="4400" dirty="0" smtClean="0">
                <a:solidFill>
                  <a:srgbClr val="FF0000"/>
                </a:solidFill>
              </a:rPr>
              <a:t>Optical principles		</a:t>
            </a:r>
            <a:endParaRPr lang="en-US" sz="4400" dirty="0">
              <a:solidFill>
                <a:srgbClr val="FF0000"/>
              </a:solidFill>
            </a:endParaRPr>
          </a:p>
        </p:txBody>
      </p:sp>
    </p:spTree>
    <p:extLst>
      <p:ext uri="{BB962C8B-B14F-4D97-AF65-F5344CB8AC3E}">
        <p14:creationId xmlns:p14="http://schemas.microsoft.com/office/powerpoint/2010/main" val="3845360338"/>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smtClean="0"/>
              <a:t>An object and the image of that object created by an optical system are said to be conjugate to one another</a:t>
            </a:r>
          </a:p>
          <a:p>
            <a:endParaRPr lang="en-US" dirty="0"/>
          </a:p>
        </p:txBody>
      </p:sp>
      <p:sp>
        <p:nvSpPr>
          <p:cNvPr id="2" name="Title 1"/>
          <p:cNvSpPr>
            <a:spLocks noGrp="1"/>
          </p:cNvSpPr>
          <p:nvPr>
            <p:ph type="title"/>
          </p:nvPr>
        </p:nvSpPr>
        <p:spPr>
          <a:xfrm>
            <a:off x="276225" y="76199"/>
            <a:ext cx="8591550" cy="1371601"/>
          </a:xfrm>
        </p:spPr>
        <p:txBody>
          <a:bodyPr>
            <a:normAutofit/>
          </a:bodyPr>
          <a:lstStyle/>
          <a:p>
            <a:pPr marL="742950" indent="-742950">
              <a:buFont typeface="+mj-lt"/>
              <a:buAutoNum type="arabicPeriod"/>
            </a:pPr>
            <a:r>
              <a:rPr lang="en-US" dirty="0" smtClean="0"/>
              <a:t>Object / Image </a:t>
            </a:r>
            <a:r>
              <a:rPr lang="en-US" dirty="0" err="1" smtClean="0"/>
              <a:t>conjugacy</a:t>
            </a:r>
            <a:r>
              <a:rPr lang="en-US" dirty="0" smtClean="0"/>
              <a:t> in </a:t>
            </a:r>
            <a:r>
              <a:rPr lang="en-US" dirty="0" err="1" smtClean="0"/>
              <a:t>ametropic</a:t>
            </a:r>
            <a:r>
              <a:rPr lang="en-US" dirty="0" smtClean="0"/>
              <a:t> eyes</a:t>
            </a:r>
            <a:endParaRPr lang="en-US" dirty="0"/>
          </a:p>
        </p:txBody>
      </p:sp>
    </p:spTree>
    <p:extLst>
      <p:ext uri="{BB962C8B-B14F-4D97-AF65-F5344CB8AC3E}">
        <p14:creationId xmlns:p14="http://schemas.microsoft.com/office/powerpoint/2010/main" val="248624855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b="12599"/>
          <a:stretch/>
        </p:blipFill>
        <p:spPr>
          <a:xfrm>
            <a:off x="381000" y="381000"/>
            <a:ext cx="8382000" cy="5392948"/>
          </a:xfrm>
          <a:prstGeom prst="rect">
            <a:avLst/>
          </a:prstGeom>
        </p:spPr>
      </p:pic>
    </p:spTree>
    <p:extLst>
      <p:ext uri="{BB962C8B-B14F-4D97-AF65-F5344CB8AC3E}">
        <p14:creationId xmlns:p14="http://schemas.microsoft.com/office/powerpoint/2010/main" val="3473480403"/>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1"/>
            <a:r>
              <a:rPr lang="en-US" sz="3200" dirty="0" smtClean="0"/>
              <a:t>If the retina of an eye is thought of as an object, the image of the retina created by the eye's optical system will be located at the far point plane. The far point denotes the location at which the far point plane intersects the optical axis. That point is conjugate to the fovea by any non accommodating eye</a:t>
            </a:r>
            <a:r>
              <a:rPr lang="en-US" dirty="0" smtClean="0"/>
              <a:t>.</a:t>
            </a:r>
            <a:endParaRPr lang="en-US" baseline="30000" dirty="0"/>
          </a:p>
        </p:txBody>
      </p:sp>
      <p:sp>
        <p:nvSpPr>
          <p:cNvPr id="2" name="Title 1"/>
          <p:cNvSpPr>
            <a:spLocks noGrp="1"/>
          </p:cNvSpPr>
          <p:nvPr>
            <p:ph type="title"/>
          </p:nvPr>
        </p:nvSpPr>
        <p:spPr/>
        <p:txBody>
          <a:bodyPr>
            <a:normAutofit/>
          </a:bodyPr>
          <a:lstStyle/>
          <a:p>
            <a:pPr marL="742950" indent="-742950">
              <a:buFont typeface="+mj-lt"/>
              <a:buAutoNum type="arabicPeriod" startAt="2"/>
            </a:pPr>
            <a:r>
              <a:rPr lang="en-US" dirty="0" smtClean="0"/>
              <a:t>Far point and optical correction</a:t>
            </a:r>
            <a:endParaRPr lang="en-US" dirty="0"/>
          </a:p>
        </p:txBody>
      </p:sp>
    </p:spTree>
    <p:extLst>
      <p:ext uri="{BB962C8B-B14F-4D97-AF65-F5344CB8AC3E}">
        <p14:creationId xmlns:p14="http://schemas.microsoft.com/office/powerpoint/2010/main" val="52159592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610600" cy="1143000"/>
          </a:xfrm>
        </p:spPr>
        <p:txBody>
          <a:bodyPr>
            <a:normAutofit fontScale="90000"/>
          </a:bodyPr>
          <a:lstStyle/>
          <a:p>
            <a:r>
              <a:rPr lang="en-US" dirty="0" smtClean="0"/>
              <a:t>Far point plane in myopia coincides with the focal point of concave lens</a:t>
            </a:r>
            <a:endParaRPr lang="ar-EG"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96" y="1052736"/>
            <a:ext cx="9081638" cy="5805264"/>
          </a:xfrm>
        </p:spPr>
      </p:pic>
      <p:grpSp>
        <p:nvGrpSpPr>
          <p:cNvPr id="16" name="Group 15"/>
          <p:cNvGrpSpPr/>
          <p:nvPr/>
        </p:nvGrpSpPr>
        <p:grpSpPr>
          <a:xfrm>
            <a:off x="323528" y="3653408"/>
            <a:ext cx="1800200" cy="567680"/>
            <a:chOff x="323528" y="3212976"/>
            <a:chExt cx="1800200" cy="567680"/>
          </a:xfrm>
        </p:grpSpPr>
        <p:cxnSp>
          <p:nvCxnSpPr>
            <p:cNvPr id="4" name="Straight Connector 3"/>
            <p:cNvCxnSpPr/>
            <p:nvPr/>
          </p:nvCxnSpPr>
          <p:spPr>
            <a:xfrm flipH="1">
              <a:off x="323528" y="3501008"/>
              <a:ext cx="18002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23528" y="3212976"/>
              <a:ext cx="1800200" cy="288032"/>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399728" y="3501008"/>
              <a:ext cx="1647800" cy="279648"/>
            </a:xfrm>
            <a:prstGeom prst="line">
              <a:avLst/>
            </a:prstGeom>
            <a:ln w="38100">
              <a:solidFill>
                <a:srgbClr val="FF0000"/>
              </a:solidFill>
              <a:prstDash val="sysDash"/>
              <a:headEnd type="none" w="sm" len="med"/>
              <a:tailEnd type="oval"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4315138"/>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Almost any lens can become a corrective lens if its secondary focal plane is placed to coincide with the </a:t>
            </a:r>
            <a:r>
              <a:rPr lang="en-US" sz="3600" dirty="0" err="1" smtClean="0"/>
              <a:t>ametropic</a:t>
            </a:r>
            <a:r>
              <a:rPr lang="en-US" sz="3600" dirty="0" smtClean="0"/>
              <a:t> eye's far point plane</a:t>
            </a:r>
            <a:endParaRPr lang="en-US" sz="3600" dirty="0"/>
          </a:p>
        </p:txBody>
      </p:sp>
      <p:sp>
        <p:nvSpPr>
          <p:cNvPr id="2" name="Title 1"/>
          <p:cNvSpPr>
            <a:spLocks noGrp="1"/>
          </p:cNvSpPr>
          <p:nvPr>
            <p:ph type="title"/>
          </p:nvPr>
        </p:nvSpPr>
        <p:spPr/>
        <p:txBody>
          <a:bodyPr/>
          <a:lstStyle/>
          <a:p>
            <a:r>
              <a:rPr lang="en-US" dirty="0" smtClean="0"/>
              <a:t>3) Lens </a:t>
            </a:r>
            <a:r>
              <a:rPr lang="en-US" dirty="0" err="1" smtClean="0"/>
              <a:t>effectivity</a:t>
            </a:r>
            <a:r>
              <a:rPr lang="en-US" dirty="0" smtClean="0"/>
              <a:t>	</a:t>
            </a:r>
            <a:endParaRPr lang="en-US" dirty="0"/>
          </a:p>
        </p:txBody>
      </p:sp>
    </p:spTree>
    <p:extLst>
      <p:ext uri="{BB962C8B-B14F-4D97-AF65-F5344CB8AC3E}">
        <p14:creationId xmlns:p14="http://schemas.microsoft.com/office/powerpoint/2010/main" val="17612455"/>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43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9730573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322</TotalTime>
  <Words>763</Words>
  <Application>Microsoft Office PowerPoint</Application>
  <PresentationFormat>On-screen Show (4:3)</PresentationFormat>
  <Paragraphs>70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Facts in correction of ametropia </vt:lpstr>
      <vt:lpstr>PowerPoint Presentation</vt:lpstr>
      <vt:lpstr>Optical principles  </vt:lpstr>
      <vt:lpstr>Object / Image conjugacy in ametropic eyes</vt:lpstr>
      <vt:lpstr>PowerPoint Presentation</vt:lpstr>
      <vt:lpstr>Far point and optical correction</vt:lpstr>
      <vt:lpstr>Far point plane in myopia coincides with the focal point of concave lens</vt:lpstr>
      <vt:lpstr>3) Lens effectivity </vt:lpstr>
      <vt:lpstr>PowerPoint Presentation</vt:lpstr>
      <vt:lpstr>4) Effect of changing lens position:</vt:lpstr>
      <vt:lpstr>PowerPoint Presentation</vt:lpstr>
      <vt:lpstr>Correction of myopia</vt:lpstr>
      <vt:lpstr>Basic optic</vt:lpstr>
      <vt:lpstr>PowerPoint Presentation</vt:lpstr>
      <vt:lpstr>Full versus partial correction of myopia</vt:lpstr>
      <vt:lpstr>Correction of hypermetropia</vt:lpstr>
      <vt:lpstr>Basic optics</vt:lpstr>
      <vt:lpstr>Full versus partial correction:-</vt:lpstr>
      <vt:lpstr>PowerPoint Presentation</vt:lpstr>
      <vt:lpstr>Correction of astigmatism</vt:lpstr>
      <vt:lpstr>1) Basic optics</vt:lpstr>
      <vt:lpstr>Conoid of Strum</vt:lpstr>
      <vt:lpstr>PowerPoint Presentation</vt:lpstr>
      <vt:lpstr>2) Full versus partial correction of astigmatism. </vt:lpstr>
      <vt:lpstr>Effect of spectacle prescribing on accomodation</vt:lpstr>
      <vt:lpstr>Effects on binocularity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 ali</cp:lastModifiedBy>
  <cp:revision>21</cp:revision>
  <dcterms:created xsi:type="dcterms:W3CDTF">2014-03-07T16:24:05Z</dcterms:created>
  <dcterms:modified xsi:type="dcterms:W3CDTF">2014-03-24T06:03:31Z</dcterms:modified>
</cp:coreProperties>
</file>